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1"/>
  </p:sldMasterIdLst>
  <p:sldIdLst>
    <p:sldId id="277"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6" r:id="rId20"/>
    <p:sldId id="273" r:id="rId21"/>
    <p:sldId id="27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12"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910080" y="359898"/>
            <a:ext cx="987552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7C82E3A-F7CF-4C45-BB3A-C1C676CCC2B2}" type="datetimeFigureOut">
              <a:rPr lang="en-US" smtClean="0"/>
              <a:pPr/>
              <a:t>4/3/2020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5F3F3BC9-D247-40AB-900E-046ED19F5383}" type="slidenum">
              <a:rPr lang="en-US" smtClean="0"/>
              <a:pPr/>
              <a:t>‹#›</a:t>
            </a:fld>
            <a:endParaRPr lang="en-US"/>
          </a:p>
        </p:txBody>
      </p:sp>
      <p:sp>
        <p:nvSpPr>
          <p:cNvPr id="8" name="Oval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C82E3A-F7CF-4C45-BB3A-C1C676CCC2B2}" type="datetimeFigureOut">
              <a:rPr lang="en-US" smtClean="0"/>
              <a:pPr/>
              <a:t>4/3/2020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F3F3BC9-D247-40AB-900E-046ED19F538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524000" y="274641"/>
            <a:ext cx="7416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C82E3A-F7CF-4C45-BB3A-C1C676CCC2B2}" type="datetimeFigureOut">
              <a:rPr lang="en-US" smtClean="0"/>
              <a:pPr/>
              <a:t>4/3/2020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F3F3BC9-D247-40AB-900E-046ED19F538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C82E3A-F7CF-4C45-BB3A-C1C676CCC2B2}" type="datetimeFigureOut">
              <a:rPr lang="en-US" smtClean="0"/>
              <a:pPr/>
              <a:t>4/3/2020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F3F3BC9-D247-40AB-900E-046ED19F538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7C82E3A-F7CF-4C45-BB3A-C1C676CCC2B2}" type="datetimeFigureOut">
              <a:rPr lang="en-US" smtClean="0"/>
              <a:pPr/>
              <a:t>4/3/2020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F3F3BC9-D247-40AB-900E-046ED19F5383}" type="slidenum">
              <a:rPr lang="en-US" smtClean="0"/>
              <a:pPr/>
              <a:t>‹#›</a:t>
            </a:fld>
            <a:endParaRPr lang="en-US"/>
          </a:p>
        </p:txBody>
      </p:sp>
      <p:sp>
        <p:nvSpPr>
          <p:cNvPr id="10" name="Rectangle 9"/>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7C82E3A-F7CF-4C45-BB3A-C1C676CCC2B2}" type="datetimeFigureOut">
              <a:rPr lang="en-US" smtClean="0"/>
              <a:pPr/>
              <a:t>4/3/2020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F3F3BC9-D247-40AB-900E-046ED19F538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7C82E3A-F7CF-4C45-BB3A-C1C676CCC2B2}" type="datetimeFigureOut">
              <a:rPr lang="en-US" smtClean="0"/>
              <a:pPr/>
              <a:t>4/3/2020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F3F3BC9-D247-40AB-900E-046ED19F538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7C82E3A-F7CF-4C45-BB3A-C1C676CCC2B2}" type="datetimeFigureOut">
              <a:rPr lang="en-US" smtClean="0"/>
              <a:pPr/>
              <a:t>4/3/2020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F3F3BC9-D247-40AB-900E-046ED19F538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7C82E3A-F7CF-4C45-BB3A-C1C676CCC2B2}" type="datetimeFigureOut">
              <a:rPr lang="en-US" smtClean="0"/>
              <a:pPr/>
              <a:t>4/3/2020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F3F3BC9-D247-40AB-900E-046ED19F5383}" type="slidenum">
              <a:rPr lang="en-US" smtClean="0"/>
              <a:pPr/>
              <a:t>‹#›</a:t>
            </a:fld>
            <a:endParaRPr lang="en-US"/>
          </a:p>
        </p:txBody>
      </p:sp>
      <p:sp>
        <p:nvSpPr>
          <p:cNvPr id="6" name="Rectangle 5"/>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7C82E3A-F7CF-4C45-BB3A-C1C676CCC2B2}" type="datetimeFigureOut">
              <a:rPr lang="en-US" smtClean="0"/>
              <a:pPr/>
              <a:t>4/3/2020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F3F3BC9-D247-40AB-900E-046ED19F538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D7C82E3A-F7CF-4C45-BB3A-C1C676CCC2B2}" type="datetimeFigureOut">
              <a:rPr lang="en-US" smtClean="0"/>
              <a:pPr/>
              <a:t>4/3/2020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F3F3BC9-D247-40AB-900E-046ED19F5383}" type="slidenum">
              <a:rPr lang="en-US" smtClean="0"/>
              <a:pPr/>
              <a:t>‹#›</a:t>
            </a:fld>
            <a:endParaRPr lang="en-US"/>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914144" y="274638"/>
            <a:ext cx="999744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914144" y="1447800"/>
            <a:ext cx="999744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7C82E3A-F7CF-4C45-BB3A-C1C676CCC2B2}" type="datetimeFigureOut">
              <a:rPr lang="en-US" smtClean="0"/>
              <a:pPr/>
              <a:t>4/3/2020</a:t>
            </a:fld>
            <a:endParaRPr lang="en-US"/>
          </a:p>
        </p:txBody>
      </p:sp>
      <p:sp>
        <p:nvSpPr>
          <p:cNvPr id="10"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F3F3BC9-D247-40AB-900E-046ED19F5383}" type="slidenum">
              <a:rPr lang="en-US" smtClean="0"/>
              <a:pPr/>
              <a:t>‹#›</a:t>
            </a:fld>
            <a:endParaRPr lang="en-US"/>
          </a:p>
        </p:txBody>
      </p:sp>
      <p:sp>
        <p:nvSpPr>
          <p:cNvPr id="15" name="Rectangle 14"/>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5523" y="740229"/>
            <a:ext cx="8596668" cy="3074126"/>
          </a:xfrm>
        </p:spPr>
        <p:txBody>
          <a:bodyPr>
            <a:normAutofit/>
          </a:bodyPr>
          <a:lstStyle/>
          <a:p>
            <a:pPr algn="ctr"/>
            <a:r>
              <a:rPr lang="en-US" sz="7200" dirty="0" smtClean="0"/>
              <a:t/>
            </a:r>
            <a:br>
              <a:rPr lang="en-US" sz="7200" dirty="0" smtClean="0"/>
            </a:br>
            <a:r>
              <a:rPr lang="en-US" sz="7200" dirty="0" smtClean="0"/>
              <a:t>Social Action</a:t>
            </a:r>
            <a:endParaRPr lang="en-US" sz="7200" dirty="0"/>
          </a:p>
        </p:txBody>
      </p:sp>
      <p:sp>
        <p:nvSpPr>
          <p:cNvPr id="3" name="Content Placeholder 2"/>
          <p:cNvSpPr>
            <a:spLocks noGrp="1"/>
          </p:cNvSpPr>
          <p:nvPr>
            <p:ph idx="1"/>
          </p:nvPr>
        </p:nvSpPr>
        <p:spPr>
          <a:xfrm>
            <a:off x="0" y="3631474"/>
            <a:ext cx="7549705" cy="1208105"/>
          </a:xfrm>
        </p:spPr>
        <p:txBody>
          <a:bodyPr>
            <a:normAutofit fontScale="62500" lnSpcReduction="20000"/>
          </a:bodyPr>
          <a:lstStyle/>
          <a:p>
            <a:pPr algn="ctr">
              <a:buNone/>
            </a:pPr>
            <a:r>
              <a:rPr lang="en-US" sz="2900" dirty="0" smtClean="0"/>
              <a:t>	</a:t>
            </a:r>
            <a:r>
              <a:rPr lang="en-US" sz="2200" dirty="0" smtClean="0"/>
              <a:t>6</a:t>
            </a:r>
            <a:r>
              <a:rPr lang="en-US" sz="2200" baseline="30000" dirty="0" smtClean="0"/>
              <a:t>th</a:t>
            </a:r>
            <a:r>
              <a:rPr lang="en-US" sz="2200" dirty="0" smtClean="0"/>
              <a:t> Semester, BS Social Work</a:t>
            </a:r>
            <a:br>
              <a:rPr lang="en-US" sz="2200" dirty="0" smtClean="0"/>
            </a:br>
            <a:r>
              <a:rPr lang="en-US" sz="2200" dirty="0" smtClean="0"/>
              <a:t>Department of Social Work, University of </a:t>
            </a:r>
            <a:r>
              <a:rPr lang="en-US" sz="2200" dirty="0" smtClean="0"/>
              <a:t>Peshawar</a:t>
            </a:r>
          </a:p>
          <a:p>
            <a:pPr algn="ctr">
              <a:buNone/>
            </a:pPr>
            <a:r>
              <a:rPr lang="en-US" sz="4200" dirty="0" smtClean="0"/>
              <a:t/>
            </a:r>
            <a:br>
              <a:rPr lang="en-US" sz="4200" dirty="0" smtClean="0"/>
            </a:br>
            <a:r>
              <a:rPr lang="en-US" sz="4200" dirty="0" smtClean="0"/>
              <a:t>Instructor: Asif Khan</a:t>
            </a:r>
            <a:endParaRPr lang="en-US" sz="4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lgn="just">
              <a:buNone/>
            </a:pPr>
            <a:r>
              <a:rPr lang="en-US" sz="2400" dirty="0"/>
              <a:t>In 1945, Britain after victory in the Second World War entered a period of </a:t>
            </a:r>
            <a:r>
              <a:rPr lang="en-US" sz="2400" dirty="0" smtClean="0"/>
              <a:t>essential </a:t>
            </a:r>
            <a:r>
              <a:rPr lang="en-US" sz="2400" dirty="0"/>
              <a:t>reform and change. In the post-war period, </a:t>
            </a:r>
            <a:r>
              <a:rPr lang="en-US" sz="2400" b="1" dirty="0"/>
              <a:t>Feminism, gay rights movement, peace movement, Civil Rights Movement, anti-nuclear movement and environmental movement emerged</a:t>
            </a:r>
            <a:r>
              <a:rPr lang="en-US" sz="2400" dirty="0"/>
              <a:t>, often </a:t>
            </a:r>
            <a:r>
              <a:rPr lang="en-US" sz="2400" dirty="0" smtClean="0"/>
              <a:t>called </a:t>
            </a:r>
            <a:r>
              <a:rPr lang="en-US" sz="2400" dirty="0"/>
              <a:t>the New Social </a:t>
            </a:r>
            <a:r>
              <a:rPr lang="en-US" sz="2400" dirty="0" smtClean="0"/>
              <a:t>Movements.</a:t>
            </a:r>
          </a:p>
          <a:p>
            <a:pPr marL="0" indent="0" algn="just">
              <a:buNone/>
            </a:pPr>
            <a:endParaRPr lang="en-US" sz="2400" baseline="30000" dirty="0" smtClean="0"/>
          </a:p>
          <a:p>
            <a:pPr marL="0" indent="0">
              <a:buNone/>
            </a:pPr>
            <a:endParaRPr lang="en-US" dirty="0"/>
          </a:p>
        </p:txBody>
      </p:sp>
    </p:spTree>
    <p:extLst>
      <p:ext uri="{BB962C8B-B14F-4D97-AF65-F5344CB8AC3E}">
        <p14:creationId xmlns="" xmlns:p14="http://schemas.microsoft.com/office/powerpoint/2010/main" val="2754234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a:t>
            </a:r>
            <a:r>
              <a:rPr lang="en-US" dirty="0" smtClean="0"/>
              <a:t>.Definitions of Social Movements</a:t>
            </a:r>
            <a:endParaRPr lang="en-US" dirty="0"/>
          </a:p>
        </p:txBody>
      </p:sp>
      <p:sp>
        <p:nvSpPr>
          <p:cNvPr id="3" name="Content Placeholder 2"/>
          <p:cNvSpPr>
            <a:spLocks noGrp="1"/>
          </p:cNvSpPr>
          <p:nvPr>
            <p:ph idx="1"/>
          </p:nvPr>
        </p:nvSpPr>
        <p:spPr/>
        <p:txBody>
          <a:bodyPr>
            <a:normAutofit/>
          </a:bodyPr>
          <a:lstStyle/>
          <a:p>
            <a:pPr marL="0" indent="0" algn="just">
              <a:buNone/>
            </a:pPr>
            <a:r>
              <a:rPr lang="en-US" sz="2000" dirty="0"/>
              <a:t>A </a:t>
            </a:r>
            <a:r>
              <a:rPr lang="en-US" sz="2000" b="1" dirty="0"/>
              <a:t>social movement</a:t>
            </a:r>
            <a:r>
              <a:rPr lang="en-US" sz="2000" dirty="0"/>
              <a:t> is a type of group action. There is no single consensus definition of a social movement</a:t>
            </a:r>
            <a:r>
              <a:rPr lang="en-US" sz="2000" dirty="0" smtClean="0"/>
              <a:t>. </a:t>
            </a:r>
            <a:r>
              <a:rPr lang="en-US" sz="2000" dirty="0"/>
              <a:t>They are large, sometimes informal, groupings of </a:t>
            </a:r>
            <a:r>
              <a:rPr lang="en-US" sz="2000" dirty="0" smtClean="0"/>
              <a:t>individuals or </a:t>
            </a:r>
            <a:r>
              <a:rPr lang="en-US" sz="2000" dirty="0"/>
              <a:t>organizations which focus on specific political or social issues. In other words, they carry out, resist, or undo a social </a:t>
            </a:r>
            <a:r>
              <a:rPr lang="en-US" sz="2000" dirty="0" smtClean="0"/>
              <a:t>change. </a:t>
            </a:r>
          </a:p>
          <a:p>
            <a:pPr marL="0" indent="0" algn="just">
              <a:buNone/>
            </a:pPr>
            <a:r>
              <a:rPr lang="en-US" sz="2000" dirty="0" smtClean="0"/>
              <a:t>Collective efforts of individual or  groups are organized into social movements to project social change. </a:t>
            </a:r>
          </a:p>
          <a:p>
            <a:pPr marL="0" indent="0" algn="just">
              <a:buNone/>
            </a:pPr>
            <a:r>
              <a:rPr lang="en-US" sz="2000" dirty="0" smtClean="0"/>
              <a:t>Social movements refer to any persistent, organized, collective efforts to resist existing structures.</a:t>
            </a:r>
          </a:p>
          <a:p>
            <a:pPr marL="0" indent="0" algn="just">
              <a:buNone/>
            </a:pPr>
            <a:r>
              <a:rPr lang="en-US" sz="2000" b="1" dirty="0" smtClean="0"/>
              <a:t>Tilly: </a:t>
            </a:r>
            <a:r>
              <a:rPr lang="en-US" sz="2000" dirty="0" smtClean="0"/>
              <a:t>social movements are a major vehicle for ordinary people's participation in public politics.</a:t>
            </a:r>
            <a:endParaRPr lang="en-US" sz="2000" dirty="0"/>
          </a:p>
        </p:txBody>
      </p:sp>
    </p:spTree>
    <p:extLst>
      <p:ext uri="{BB962C8B-B14F-4D97-AF65-F5344CB8AC3E}">
        <p14:creationId xmlns="" xmlns:p14="http://schemas.microsoft.com/office/powerpoint/2010/main" val="1570156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a:t>
            </a:r>
            <a:r>
              <a:rPr lang="en-US" dirty="0" smtClean="0"/>
              <a:t>. Types of Movements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b="1" dirty="0" smtClean="0"/>
              <a:t>1. Revolutionary</a:t>
            </a:r>
          </a:p>
          <a:p>
            <a:pPr marL="0" indent="0">
              <a:buNone/>
            </a:pPr>
            <a:r>
              <a:rPr lang="en-US" dirty="0" smtClean="0"/>
              <a:t>This type of movement is designed to bring about major change, such as a coup or the movement to legalize the use of all illegal substances Example:  Communists.</a:t>
            </a:r>
          </a:p>
          <a:p>
            <a:pPr marL="0" indent="0">
              <a:buNone/>
            </a:pPr>
            <a:r>
              <a:rPr lang="en-US" b="1" dirty="0" smtClean="0"/>
              <a:t>2. Escapist</a:t>
            </a:r>
          </a:p>
          <a:p>
            <a:pPr marL="0" indent="0">
              <a:buNone/>
            </a:pPr>
            <a:r>
              <a:rPr lang="en-US" dirty="0" smtClean="0"/>
              <a:t>People who belong to this type of movement “dropout” of society by isolating themselves.  Such groups could be religious sects or survivalist militias.</a:t>
            </a:r>
          </a:p>
          <a:p>
            <a:pPr marL="0" indent="0">
              <a:buNone/>
            </a:pPr>
            <a:r>
              <a:rPr lang="en-US" b="1" dirty="0" smtClean="0"/>
              <a:t>3. Assimilationist</a:t>
            </a:r>
          </a:p>
          <a:p>
            <a:pPr marL="0" indent="0">
              <a:buNone/>
            </a:pPr>
            <a:r>
              <a:rPr lang="en-US" dirty="0" smtClean="0"/>
              <a:t>This movement is designed to help minority groups become assimilated or accepted into society. People in these movements ask: “Why do you treat us differently.  We are the same as you”.</a:t>
            </a:r>
            <a:endParaRPr lang="en-US" dirty="0"/>
          </a:p>
        </p:txBody>
      </p:sp>
    </p:spTree>
    <p:extLst>
      <p:ext uri="{BB962C8B-B14F-4D97-AF65-F5344CB8AC3E}">
        <p14:creationId xmlns="" xmlns:p14="http://schemas.microsoft.com/office/powerpoint/2010/main" val="1697546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marL="0" indent="0">
              <a:buNone/>
            </a:pPr>
            <a:r>
              <a:rPr lang="en-US" sz="2000" b="1" dirty="0" smtClean="0"/>
              <a:t>4. Pluralist</a:t>
            </a:r>
          </a:p>
          <a:p>
            <a:pPr marL="0" indent="0">
              <a:buNone/>
            </a:pPr>
            <a:r>
              <a:rPr lang="en-US" sz="2000" dirty="0" smtClean="0"/>
              <a:t>Rather than seeking assimilation, Pluralists seek acceptance without claiming to be the same as the majority.  For example, the Gay Rights movement.  Members of a pluralist movement say there are more than one way to live (plural).  They might say, “Yes we are different.  Why should you care?”</a:t>
            </a:r>
          </a:p>
          <a:p>
            <a:pPr marL="0" indent="0">
              <a:buNone/>
            </a:pPr>
            <a:r>
              <a:rPr lang="en-US" sz="2000" b="1" dirty="0" smtClean="0"/>
              <a:t>5. Expressive</a:t>
            </a:r>
          </a:p>
          <a:p>
            <a:pPr marL="0" indent="0">
              <a:buNone/>
            </a:pPr>
            <a:r>
              <a:rPr lang="en-US" sz="2000" dirty="0" smtClean="0"/>
              <a:t>Rather than be specific about their goals, an expressive movement tries to influence how people think and then let them decide how to act.    Example: Commit a random act of kindness.</a:t>
            </a:r>
            <a:endParaRPr lang="en-US" sz="2000" dirty="0"/>
          </a:p>
        </p:txBody>
      </p:sp>
    </p:spTree>
    <p:extLst>
      <p:ext uri="{BB962C8B-B14F-4D97-AF65-F5344CB8AC3E}">
        <p14:creationId xmlns="" xmlns:p14="http://schemas.microsoft.com/office/powerpoint/2010/main" val="3415456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marL="0" indent="0">
              <a:buNone/>
            </a:pPr>
            <a:r>
              <a:rPr lang="en-US" sz="2000" b="1" dirty="0" smtClean="0"/>
              <a:t>6. Reformist (Revisionist)</a:t>
            </a:r>
          </a:p>
          <a:p>
            <a:pPr marL="0" indent="0">
              <a:buNone/>
            </a:pPr>
            <a:r>
              <a:rPr lang="en-US" sz="2000" dirty="0" smtClean="0"/>
              <a:t>Also known as liberal, these people desire moderate changes.</a:t>
            </a:r>
          </a:p>
          <a:p>
            <a:pPr marL="0" indent="0">
              <a:buNone/>
            </a:pPr>
            <a:r>
              <a:rPr lang="en-US" sz="2000" dirty="0" smtClean="0"/>
              <a:t>Example:  Movement to legalize the use of marijuana.</a:t>
            </a:r>
          </a:p>
          <a:p>
            <a:pPr marL="0" indent="0">
              <a:buNone/>
            </a:pPr>
            <a:r>
              <a:rPr lang="en-US" sz="2000" b="1" dirty="0" smtClean="0"/>
              <a:t>7. Conservative</a:t>
            </a:r>
          </a:p>
          <a:p>
            <a:pPr marL="0" indent="0">
              <a:buNone/>
            </a:pPr>
            <a:r>
              <a:rPr lang="en-US" sz="2000" dirty="0" smtClean="0"/>
              <a:t>These people work to prevent changes from taking place. Example:  the movement to ensure that marriage remains legal between one man and one woman only.</a:t>
            </a:r>
            <a:endParaRPr lang="en-US" sz="2000" dirty="0"/>
          </a:p>
        </p:txBody>
      </p:sp>
    </p:spTree>
    <p:extLst>
      <p:ext uri="{BB962C8B-B14F-4D97-AF65-F5344CB8AC3E}">
        <p14:creationId xmlns="" xmlns:p14="http://schemas.microsoft.com/office/powerpoint/2010/main" val="3150879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a:t>
            </a:r>
            <a:r>
              <a:rPr lang="en-US" dirty="0" smtClean="0"/>
              <a:t>. Types of Leaders</a:t>
            </a:r>
            <a:endParaRPr lang="en-US" dirty="0"/>
          </a:p>
        </p:txBody>
      </p:sp>
      <p:sp>
        <p:nvSpPr>
          <p:cNvPr id="3" name="Content Placeholder 2"/>
          <p:cNvSpPr>
            <a:spLocks noGrp="1"/>
          </p:cNvSpPr>
          <p:nvPr>
            <p:ph idx="1"/>
          </p:nvPr>
        </p:nvSpPr>
        <p:spPr/>
        <p:txBody>
          <a:bodyPr>
            <a:normAutofit/>
          </a:bodyPr>
          <a:lstStyle/>
          <a:p>
            <a:pPr marL="0" indent="0" algn="just">
              <a:buNone/>
            </a:pPr>
            <a:r>
              <a:rPr lang="en-US" sz="2000" b="1" dirty="0" smtClean="0"/>
              <a:t>1. Intellectual</a:t>
            </a:r>
          </a:p>
          <a:p>
            <a:pPr marL="0" indent="0" algn="just">
              <a:buNone/>
            </a:pPr>
            <a:r>
              <a:rPr lang="en-US" sz="2000" dirty="0" smtClean="0"/>
              <a:t>An intellectual leader is one whose words inspire others to act.  They may or may not be actual members of the movement but their speeches or books inspire others to take action.  Examples would are Karl Marx or Martin Luther King, Jr.</a:t>
            </a:r>
          </a:p>
          <a:p>
            <a:pPr marL="0" indent="0" algn="just">
              <a:buNone/>
            </a:pPr>
            <a:r>
              <a:rPr lang="en-US" sz="2000" b="1" dirty="0" smtClean="0"/>
              <a:t>2. Charismatic</a:t>
            </a:r>
          </a:p>
          <a:p>
            <a:pPr marL="0" indent="0" algn="just">
              <a:buNone/>
            </a:pPr>
            <a:r>
              <a:rPr lang="en-US" sz="2000" dirty="0" smtClean="0"/>
              <a:t>A charismatic leader has a magnetic personality.  People are drawn to them.  They can electrify a crowd.  They are the “faces” on the news because they have celebrity status so they get the “sound bites”.  Example:  Adolph Hitler</a:t>
            </a:r>
            <a:endParaRPr lang="en-US" sz="2000" dirty="0"/>
          </a:p>
        </p:txBody>
      </p:sp>
    </p:spTree>
    <p:extLst>
      <p:ext uri="{BB962C8B-B14F-4D97-AF65-F5344CB8AC3E}">
        <p14:creationId xmlns="" xmlns:p14="http://schemas.microsoft.com/office/powerpoint/2010/main" val="5704658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lgn="just">
              <a:buNone/>
            </a:pPr>
            <a:r>
              <a:rPr lang="en-US" sz="2800" b="1" dirty="0" smtClean="0"/>
              <a:t>3. Administrative</a:t>
            </a:r>
          </a:p>
          <a:p>
            <a:pPr marL="0" indent="0" algn="just">
              <a:buNone/>
            </a:pPr>
            <a:r>
              <a:rPr lang="en-US" sz="2800" dirty="0" smtClean="0"/>
              <a:t>These leaders are less recognizable to the public.  They work behind the scenes making decisions such as scheduling events, alerting the media, choosing a time and place for an action by the group, etc.  They make the everyday kind of “nut and bolt” decisions important to the success of the movement.</a:t>
            </a:r>
          </a:p>
          <a:p>
            <a:pPr marL="0" indent="0">
              <a:buNone/>
            </a:pPr>
            <a:endParaRPr lang="en-US" dirty="0"/>
          </a:p>
        </p:txBody>
      </p:sp>
    </p:spTree>
    <p:extLst>
      <p:ext uri="{BB962C8B-B14F-4D97-AF65-F5344CB8AC3E}">
        <p14:creationId xmlns="" xmlns:p14="http://schemas.microsoft.com/office/powerpoint/2010/main" val="37392663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a:t>
            </a:r>
            <a:r>
              <a:rPr lang="en-US" dirty="0" smtClean="0"/>
              <a:t>. Types of Followers</a:t>
            </a:r>
            <a:endParaRPr lang="en-US" dirty="0"/>
          </a:p>
        </p:txBody>
      </p:sp>
      <p:sp>
        <p:nvSpPr>
          <p:cNvPr id="3" name="Content Placeholder 2"/>
          <p:cNvSpPr>
            <a:spLocks noGrp="1"/>
          </p:cNvSpPr>
          <p:nvPr>
            <p:ph idx="1"/>
          </p:nvPr>
        </p:nvSpPr>
        <p:spPr/>
        <p:txBody>
          <a:bodyPr>
            <a:normAutofit/>
          </a:bodyPr>
          <a:lstStyle/>
          <a:p>
            <a:pPr marL="0" indent="0" algn="just">
              <a:buNone/>
            </a:pPr>
            <a:r>
              <a:rPr lang="en-US" sz="2000" b="1" dirty="0" smtClean="0"/>
              <a:t>1. Converts</a:t>
            </a:r>
          </a:p>
          <a:p>
            <a:pPr marL="0" indent="0" algn="just">
              <a:buNone/>
            </a:pPr>
            <a:r>
              <a:rPr lang="en-US" sz="2000" dirty="0" smtClean="0"/>
              <a:t>These people are the true “diehards” of the movement.  They are willing to devote their life to the cause.  They will go to jail or even give their life to the cause.  They eat, breath and sleep the movement. Examples are people suicide bombers.</a:t>
            </a:r>
          </a:p>
          <a:p>
            <a:pPr marL="0" indent="0" algn="just">
              <a:buNone/>
            </a:pPr>
            <a:r>
              <a:rPr lang="en-US" sz="2000" b="1" dirty="0" smtClean="0"/>
              <a:t>2. Adherents (Supporters)</a:t>
            </a:r>
          </a:p>
          <a:p>
            <a:pPr marL="0" indent="0" algn="just">
              <a:buNone/>
            </a:pPr>
            <a:r>
              <a:rPr lang="en-US" sz="2000" dirty="0" smtClean="0"/>
              <a:t>Most people who belong to a movement fit into this category.  They support the cause but only to a point.  They aren’t willing to break the law or give their life to the cause.  They will donate money, subscribe to newsletters or go to a rally, so long as it is convenient and doesn’t interfere in their other interests. </a:t>
            </a:r>
            <a:endParaRPr lang="en-US" sz="2000" dirty="0"/>
          </a:p>
        </p:txBody>
      </p:sp>
    </p:spTree>
    <p:extLst>
      <p:ext uri="{BB962C8B-B14F-4D97-AF65-F5344CB8AC3E}">
        <p14:creationId xmlns="" xmlns:p14="http://schemas.microsoft.com/office/powerpoint/2010/main" val="24566790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lgn="just">
              <a:buNone/>
            </a:pPr>
            <a:r>
              <a:rPr lang="en-US" sz="2400" b="1" dirty="0" smtClean="0"/>
              <a:t>3. Opportunists</a:t>
            </a:r>
          </a:p>
          <a:p>
            <a:pPr marL="0" indent="0" algn="just">
              <a:buNone/>
            </a:pPr>
            <a:r>
              <a:rPr lang="en-US" sz="2400" dirty="0" smtClean="0"/>
              <a:t>These people support a movement because they see a way to advance their own lives in some way.  A celebrity who supports a popular cause or someone who can financially benefit from a movement would belong to this category. </a:t>
            </a:r>
          </a:p>
          <a:p>
            <a:pPr marL="0" indent="0" algn="just">
              <a:buNone/>
            </a:pPr>
            <a:r>
              <a:rPr lang="en-US" sz="2400" b="1" dirty="0" smtClean="0"/>
              <a:t>4. Adventurers</a:t>
            </a:r>
          </a:p>
          <a:p>
            <a:pPr marL="0" indent="0" algn="just">
              <a:buNone/>
            </a:pPr>
            <a:r>
              <a:rPr lang="en-US" sz="2400" dirty="0" smtClean="0"/>
              <a:t>These supporters seek excitement.  They belong to a movement because it is exciting to them, not because they really support the cause</a:t>
            </a:r>
            <a:r>
              <a:rPr lang="en-US" dirty="0" smtClean="0"/>
              <a:t>.</a:t>
            </a:r>
            <a:endParaRPr lang="en-US" dirty="0"/>
          </a:p>
        </p:txBody>
      </p:sp>
    </p:spTree>
    <p:extLst>
      <p:ext uri="{BB962C8B-B14F-4D97-AF65-F5344CB8AC3E}">
        <p14:creationId xmlns="" xmlns:p14="http://schemas.microsoft.com/office/powerpoint/2010/main" val="16467056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Types of Tactics</a:t>
            </a:r>
            <a:endParaRPr lang="en-US" dirty="0"/>
          </a:p>
        </p:txBody>
      </p:sp>
      <p:sp>
        <p:nvSpPr>
          <p:cNvPr id="3" name="Content Placeholder 2"/>
          <p:cNvSpPr>
            <a:spLocks noGrp="1"/>
          </p:cNvSpPr>
          <p:nvPr>
            <p:ph idx="1"/>
          </p:nvPr>
        </p:nvSpPr>
        <p:spPr/>
        <p:txBody>
          <a:bodyPr>
            <a:noAutofit/>
          </a:bodyPr>
          <a:lstStyle/>
          <a:p>
            <a:pPr marL="0" indent="0">
              <a:buNone/>
            </a:pPr>
            <a:r>
              <a:rPr lang="en-US" sz="2400" b="1" dirty="0"/>
              <a:t>1. Educational</a:t>
            </a:r>
          </a:p>
          <a:p>
            <a:pPr marL="0" indent="0">
              <a:buNone/>
            </a:pPr>
            <a:r>
              <a:rPr lang="en-US" sz="2400" dirty="0"/>
              <a:t>Designed to teach people the reasons why the movement exists and why they should care about it.  Posters, films, speeches, ads, etc. are used</a:t>
            </a:r>
            <a:r>
              <a:rPr lang="en-US" sz="2400" dirty="0" smtClean="0"/>
              <a:t>.</a:t>
            </a:r>
          </a:p>
          <a:p>
            <a:pPr marL="0" indent="0">
              <a:buNone/>
            </a:pPr>
            <a:r>
              <a:rPr lang="en-US" sz="2400" b="1" dirty="0"/>
              <a:t>2. Political</a:t>
            </a:r>
          </a:p>
          <a:p>
            <a:pPr marL="0" indent="0">
              <a:buNone/>
            </a:pPr>
            <a:r>
              <a:rPr lang="en-US" sz="2400" dirty="0"/>
              <a:t>Working through the political system to bring about or prevent change. Examples: support candidates for office, run for office, donate money to people running for office, write letters to </a:t>
            </a:r>
            <a:r>
              <a:rPr lang="en-US" sz="2400" dirty="0" smtClean="0"/>
              <a:t>legislators, </a:t>
            </a:r>
            <a:r>
              <a:rPr lang="en-US" sz="2400" dirty="0"/>
              <a:t>etc</a:t>
            </a:r>
            <a:r>
              <a:rPr lang="en-US" sz="2400" dirty="0" smtClean="0"/>
              <a:t>.</a:t>
            </a:r>
          </a:p>
          <a:p>
            <a:pPr marL="0" indent="0">
              <a:buNone/>
            </a:pPr>
            <a:r>
              <a:rPr lang="en-US" sz="2400" b="1" dirty="0"/>
              <a:t>3. Direct</a:t>
            </a:r>
          </a:p>
          <a:p>
            <a:pPr marL="0" indent="0">
              <a:buNone/>
            </a:pPr>
            <a:r>
              <a:rPr lang="en-US" sz="2400" dirty="0"/>
              <a:t>This is when social movements take matters into their own hands.  They may take extreme measures such as destroying </a:t>
            </a:r>
            <a:r>
              <a:rPr lang="en-US" sz="2400" dirty="0" smtClean="0"/>
              <a:t>the government entities, </a:t>
            </a:r>
            <a:r>
              <a:rPr lang="en-US" sz="2400" dirty="0"/>
              <a:t>freeing animals from an experimental lab, boycotting a business that uses slave labor, etc.</a:t>
            </a:r>
          </a:p>
        </p:txBody>
      </p:sp>
    </p:spTree>
    <p:extLst>
      <p:ext uri="{BB962C8B-B14F-4D97-AF65-F5344CB8AC3E}">
        <p14:creationId xmlns="" xmlns:p14="http://schemas.microsoft.com/office/powerpoint/2010/main" val="3945052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7749" y="1470241"/>
            <a:ext cx="9875520" cy="1472184"/>
          </a:xfrm>
        </p:spPr>
        <p:txBody>
          <a:bodyPr>
            <a:normAutofit/>
          </a:bodyPr>
          <a:lstStyle/>
          <a:p>
            <a:r>
              <a:rPr lang="en-US" sz="6000" dirty="0" smtClean="0"/>
              <a:t>SOCIAL MOVEMENTS</a:t>
            </a:r>
            <a:endParaRPr lang="en-US" sz="6000" dirty="0"/>
          </a:p>
        </p:txBody>
      </p:sp>
    </p:spTree>
    <p:extLst>
      <p:ext uri="{BB962C8B-B14F-4D97-AF65-F5344CB8AC3E}">
        <p14:creationId xmlns="" xmlns:p14="http://schemas.microsoft.com/office/powerpoint/2010/main" val="26007632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a:t>
            </a:r>
            <a:r>
              <a:rPr lang="en-US" dirty="0" smtClean="0"/>
              <a:t>. Characteristics of Social Movements</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US" dirty="0" smtClean="0"/>
              <a:t> Expresses the dissatisfaction of people</a:t>
            </a:r>
          </a:p>
          <a:p>
            <a:pPr marL="514350" indent="-514350">
              <a:buFont typeface="+mj-lt"/>
              <a:buAutoNum type="arabicPeriod"/>
            </a:pPr>
            <a:r>
              <a:rPr lang="en-US" dirty="0" smtClean="0"/>
              <a:t> The members of the movement expect that something will be done about the matter </a:t>
            </a:r>
          </a:p>
          <a:p>
            <a:pPr marL="514350" indent="-514350">
              <a:buFont typeface="+mj-lt"/>
              <a:buAutoNum type="arabicPeriod"/>
            </a:pPr>
            <a:r>
              <a:rPr lang="en-US" dirty="0" smtClean="0"/>
              <a:t>Social movements are highly organized </a:t>
            </a:r>
          </a:p>
          <a:p>
            <a:pPr marL="514350" indent="-514350">
              <a:buFont typeface="+mj-lt"/>
              <a:buAutoNum type="arabicPeriod"/>
            </a:pPr>
            <a:r>
              <a:rPr lang="en-US" dirty="0" smtClean="0"/>
              <a:t>Group of people who feel very strongly about a matter </a:t>
            </a:r>
          </a:p>
          <a:p>
            <a:pPr marL="514350" indent="-514350">
              <a:buFont typeface="+mj-lt"/>
              <a:buAutoNum type="arabicPeriod"/>
            </a:pPr>
            <a:r>
              <a:rPr lang="en-US" dirty="0" smtClean="0"/>
              <a:t>‘Propaganda’- when public attention is being drawn to matters </a:t>
            </a:r>
          </a:p>
          <a:p>
            <a:pPr marL="514350" indent="-514350">
              <a:buFont typeface="+mj-lt"/>
              <a:buAutoNum type="arabicPeriod"/>
            </a:pPr>
            <a:r>
              <a:rPr lang="en-US" dirty="0" smtClean="0"/>
              <a:t>Influences public opinion </a:t>
            </a:r>
          </a:p>
          <a:p>
            <a:pPr marL="514350" indent="-514350">
              <a:buFont typeface="+mj-lt"/>
              <a:buAutoNum type="arabicPeriod"/>
            </a:pPr>
            <a:r>
              <a:rPr lang="en-US" dirty="0" smtClean="0"/>
              <a:t>Have the potential to bring about social change </a:t>
            </a:r>
          </a:p>
          <a:p>
            <a:pPr marL="514350" indent="-514350">
              <a:buFont typeface="+mj-lt"/>
              <a:buAutoNum type="arabicPeriod"/>
            </a:pPr>
            <a:r>
              <a:rPr lang="en-US" dirty="0" smtClean="0"/>
              <a:t>May transform the society</a:t>
            </a:r>
            <a:endParaRPr lang="en-US" dirty="0"/>
          </a:p>
        </p:txBody>
      </p:sp>
    </p:spTree>
    <p:extLst>
      <p:ext uri="{BB962C8B-B14F-4D97-AF65-F5344CB8AC3E}">
        <p14:creationId xmlns="" xmlns:p14="http://schemas.microsoft.com/office/powerpoint/2010/main" val="36329465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t>9. 4 Ways in which Social Movements can be resisted</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1. RIDICULE</a:t>
            </a:r>
          </a:p>
          <a:p>
            <a:pPr marL="0" indent="0">
              <a:buNone/>
            </a:pPr>
            <a:r>
              <a:rPr lang="en-US" dirty="0" smtClean="0"/>
              <a:t>Making a social movement look ridiculous in the eyes of the world.   For Example Women’s liberation.</a:t>
            </a:r>
          </a:p>
          <a:p>
            <a:pPr marL="0" indent="0">
              <a:buNone/>
            </a:pPr>
            <a:r>
              <a:rPr lang="en-US" b="1" dirty="0" smtClean="0"/>
              <a:t>2. COOPTATION</a:t>
            </a:r>
          </a:p>
          <a:p>
            <a:pPr marL="0" indent="0">
              <a:buNone/>
            </a:pPr>
            <a:r>
              <a:rPr lang="en-US" dirty="0" smtClean="0"/>
              <a:t> ‘if you can’t beat them, join them’  May be affected </a:t>
            </a:r>
          </a:p>
          <a:p>
            <a:pPr marL="0" indent="0">
              <a:buNone/>
            </a:pPr>
            <a:r>
              <a:rPr lang="en-US" b="1" dirty="0" smtClean="0"/>
              <a:t>3. FORMAL SOCIAL CONTROL</a:t>
            </a:r>
          </a:p>
          <a:p>
            <a:pPr marL="0" indent="0">
              <a:buNone/>
            </a:pPr>
            <a:r>
              <a:rPr lang="en-US" dirty="0" smtClean="0"/>
              <a:t>When movements are declared as undesirable and it becomes banned.</a:t>
            </a:r>
          </a:p>
          <a:p>
            <a:pPr marL="0" indent="0">
              <a:buNone/>
            </a:pPr>
            <a:r>
              <a:rPr lang="en-US" b="1" dirty="0" smtClean="0"/>
              <a:t>4. FORCE</a:t>
            </a:r>
          </a:p>
          <a:p>
            <a:pPr marL="0" indent="0">
              <a:buNone/>
            </a:pPr>
            <a:r>
              <a:rPr lang="en-US" dirty="0" smtClean="0"/>
              <a:t>If all options fail, the police/army are called to stop the movement. </a:t>
            </a:r>
          </a:p>
          <a:p>
            <a:pPr marL="0" indent="0">
              <a:buNone/>
            </a:pPr>
            <a:endParaRPr lang="en-US" dirty="0" smtClean="0"/>
          </a:p>
          <a:p>
            <a:pPr marL="0" indent="0">
              <a:buNone/>
            </a:pPr>
            <a:endParaRPr lang="en-US" dirty="0"/>
          </a:p>
        </p:txBody>
      </p:sp>
    </p:spTree>
    <p:extLst>
      <p:ext uri="{BB962C8B-B14F-4D97-AF65-F5344CB8AC3E}">
        <p14:creationId xmlns="" xmlns:p14="http://schemas.microsoft.com/office/powerpoint/2010/main" val="902362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Outcomes.</a:t>
            </a:r>
            <a:endParaRPr lang="en-US" dirty="0"/>
          </a:p>
        </p:txBody>
      </p:sp>
      <p:sp>
        <p:nvSpPr>
          <p:cNvPr id="3" name="Content Placeholder 2"/>
          <p:cNvSpPr>
            <a:spLocks noGrp="1"/>
          </p:cNvSpPr>
          <p:nvPr>
            <p:ph idx="1"/>
          </p:nvPr>
        </p:nvSpPr>
        <p:spPr>
          <a:xfrm>
            <a:off x="1591734" y="1977709"/>
            <a:ext cx="8596668" cy="4253090"/>
          </a:xfrm>
        </p:spPr>
        <p:txBody>
          <a:bodyPr>
            <a:noAutofit/>
          </a:bodyPr>
          <a:lstStyle/>
          <a:p>
            <a:pPr marL="514350" indent="-514350">
              <a:buAutoNum type="arabicPeriod"/>
            </a:pPr>
            <a:r>
              <a:rPr lang="en-US" sz="2400" dirty="0" smtClean="0"/>
              <a:t>Background</a:t>
            </a:r>
          </a:p>
          <a:p>
            <a:pPr marL="514350" indent="-514350">
              <a:buAutoNum type="arabicPeriod"/>
            </a:pPr>
            <a:r>
              <a:rPr lang="en-US" sz="2400" dirty="0" smtClean="0"/>
              <a:t>History of Social Movements</a:t>
            </a:r>
          </a:p>
          <a:p>
            <a:pPr marL="514350" indent="-514350">
              <a:buAutoNum type="arabicPeriod"/>
            </a:pPr>
            <a:r>
              <a:rPr lang="en-US" sz="2400" dirty="0" smtClean="0"/>
              <a:t>Definitions of Social Movements</a:t>
            </a:r>
          </a:p>
          <a:p>
            <a:pPr marL="514350" indent="-514350">
              <a:buAutoNum type="arabicPeriod"/>
            </a:pPr>
            <a:r>
              <a:rPr lang="en-US" sz="2400" dirty="0" smtClean="0"/>
              <a:t>Types of Movements</a:t>
            </a:r>
          </a:p>
          <a:p>
            <a:pPr marL="514350" indent="-514350">
              <a:buAutoNum type="arabicPeriod"/>
            </a:pPr>
            <a:r>
              <a:rPr lang="en-US" sz="2400" dirty="0" smtClean="0"/>
              <a:t>Types of Leaders</a:t>
            </a:r>
          </a:p>
          <a:p>
            <a:pPr marL="514350" indent="-514350">
              <a:buAutoNum type="arabicPeriod"/>
            </a:pPr>
            <a:r>
              <a:rPr lang="en-US" sz="2400" dirty="0" smtClean="0"/>
              <a:t>Types of Followers</a:t>
            </a:r>
          </a:p>
          <a:p>
            <a:pPr marL="514350" indent="-514350">
              <a:buAutoNum type="arabicPeriod"/>
            </a:pPr>
            <a:r>
              <a:rPr lang="en-US" sz="2400" dirty="0" smtClean="0"/>
              <a:t>Types of Tactics</a:t>
            </a:r>
          </a:p>
          <a:p>
            <a:pPr marL="514350" indent="-514350">
              <a:buAutoNum type="arabicPeriod"/>
            </a:pPr>
            <a:r>
              <a:rPr lang="en-US" sz="2400" dirty="0" smtClean="0"/>
              <a:t>Characteristics of Social Movements</a:t>
            </a:r>
          </a:p>
          <a:p>
            <a:pPr marL="514350" indent="-514350">
              <a:buAutoNum type="arabicPeriod"/>
            </a:pPr>
            <a:r>
              <a:rPr lang="en-US" sz="2400" dirty="0" smtClean="0"/>
              <a:t>4 Ways in which Social Movements can be resisted</a:t>
            </a:r>
          </a:p>
          <a:p>
            <a:pPr marL="514350" indent="-514350">
              <a:buAutoNum type="arabicPeriod"/>
            </a:pPr>
            <a:endParaRPr lang="en-US" sz="2400" dirty="0" smtClean="0"/>
          </a:p>
          <a:p>
            <a:pPr marL="514350" indent="-514350">
              <a:buAutoNum type="arabicPeriod"/>
            </a:pPr>
            <a:endParaRPr lang="en-US" sz="2400" dirty="0"/>
          </a:p>
        </p:txBody>
      </p:sp>
    </p:spTree>
    <p:extLst>
      <p:ext uri="{BB962C8B-B14F-4D97-AF65-F5344CB8AC3E}">
        <p14:creationId xmlns="" xmlns:p14="http://schemas.microsoft.com/office/powerpoint/2010/main" val="3437743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Background</a:t>
            </a:r>
            <a:endParaRPr lang="en-US" dirty="0"/>
          </a:p>
        </p:txBody>
      </p:sp>
      <p:sp>
        <p:nvSpPr>
          <p:cNvPr id="3" name="Content Placeholder 2"/>
          <p:cNvSpPr>
            <a:spLocks noGrp="1"/>
          </p:cNvSpPr>
          <p:nvPr>
            <p:ph idx="1"/>
          </p:nvPr>
        </p:nvSpPr>
        <p:spPr>
          <a:xfrm>
            <a:off x="1630922" y="1768703"/>
            <a:ext cx="8596668" cy="4420515"/>
          </a:xfrm>
        </p:spPr>
        <p:txBody>
          <a:bodyPr>
            <a:noAutofit/>
          </a:bodyPr>
          <a:lstStyle/>
          <a:p>
            <a:pPr marL="0" indent="0" algn="just">
              <a:buNone/>
            </a:pPr>
            <a:r>
              <a:rPr lang="en-US" sz="2400" dirty="0" smtClean="0"/>
              <a:t>If we look back upon the history of any society ,we would definitely find that much of it consist of the stories of the Struggles of groups within the society to change some aspect of the culture. This is one reason why history books are filled with content of the movements, and the terrors of revolutions. </a:t>
            </a:r>
          </a:p>
          <a:p>
            <a:pPr marL="0" indent="0" algn="just">
              <a:buNone/>
            </a:pPr>
            <a:r>
              <a:rPr lang="en-US" sz="2400" dirty="0" smtClean="0"/>
              <a:t>The crusades, the reformation , the French and American revolutions, the anti-slavery movement, the </a:t>
            </a:r>
            <a:r>
              <a:rPr lang="en-US" sz="2400" dirty="0" err="1" smtClean="0"/>
              <a:t>labour</a:t>
            </a:r>
            <a:r>
              <a:rPr lang="en-US" sz="2400" dirty="0" smtClean="0"/>
              <a:t> movement, fascism and communism- these like many other social movements have been accompanied by far reading changes in the societies which they touched. </a:t>
            </a:r>
            <a:endParaRPr lang="en-US" sz="2400" dirty="0"/>
          </a:p>
        </p:txBody>
      </p:sp>
    </p:spTree>
    <p:extLst>
      <p:ext uri="{BB962C8B-B14F-4D97-AF65-F5344CB8AC3E}">
        <p14:creationId xmlns="" xmlns:p14="http://schemas.microsoft.com/office/powerpoint/2010/main" val="3470326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marL="0" indent="0" algn="just">
              <a:buNone/>
            </a:pPr>
            <a:r>
              <a:rPr lang="en-US" sz="2400" dirty="0" smtClean="0"/>
              <a:t>Social Movements are conventionally regarded as part of the subject matter of collective </a:t>
            </a:r>
            <a:r>
              <a:rPr lang="en-US" sz="2400" dirty="0" err="1" smtClean="0"/>
              <a:t>behaviour</a:t>
            </a:r>
            <a:r>
              <a:rPr lang="en-US" sz="2400" dirty="0" smtClean="0"/>
              <a:t> , but they might just have as well be viewed as an aspect of social change. </a:t>
            </a:r>
          </a:p>
          <a:p>
            <a:pPr marL="0" indent="0" algn="just">
              <a:buNone/>
            </a:pPr>
            <a:r>
              <a:rPr lang="en-US" sz="2400" dirty="0" smtClean="0"/>
              <a:t>The study of social movements is primarily a study of social change as well as cultural change of a changing values and norms. In other words of </a:t>
            </a:r>
            <a:r>
              <a:rPr lang="en-US" sz="2400" b="1" dirty="0" err="1" smtClean="0"/>
              <a:t>Sherif</a:t>
            </a:r>
            <a:r>
              <a:rPr lang="en-US" sz="2400" b="1" dirty="0" smtClean="0"/>
              <a:t> and </a:t>
            </a:r>
            <a:r>
              <a:rPr lang="en-US" sz="2400" b="1" dirty="0" err="1" smtClean="0"/>
              <a:t>Sherif</a:t>
            </a:r>
            <a:r>
              <a:rPr lang="en-US" sz="2400" dirty="0" smtClean="0"/>
              <a:t>, “ A social movement is always possessed by a sense of mission.” Hence, Attention is focused on the interaction of conscious, determined human beings as part of an emergent collectivity which is the social movement.</a:t>
            </a:r>
            <a:endParaRPr lang="en-US" sz="2400" dirty="0"/>
          </a:p>
        </p:txBody>
      </p:sp>
    </p:spTree>
    <p:extLst>
      <p:ext uri="{BB962C8B-B14F-4D97-AF65-F5344CB8AC3E}">
        <p14:creationId xmlns="" xmlns:p14="http://schemas.microsoft.com/office/powerpoint/2010/main" val="1647404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History of Social Movements</a:t>
            </a:r>
            <a:endParaRPr lang="en-US" dirty="0"/>
          </a:p>
        </p:txBody>
      </p:sp>
      <p:sp>
        <p:nvSpPr>
          <p:cNvPr id="3" name="Content Placeholder 2"/>
          <p:cNvSpPr>
            <a:spLocks noGrp="1"/>
          </p:cNvSpPr>
          <p:nvPr>
            <p:ph idx="1"/>
          </p:nvPr>
        </p:nvSpPr>
        <p:spPr/>
        <p:txBody>
          <a:bodyPr>
            <a:noAutofit/>
          </a:bodyPr>
          <a:lstStyle/>
          <a:p>
            <a:pPr marL="0" indent="0" algn="just">
              <a:buNone/>
            </a:pPr>
            <a:r>
              <a:rPr lang="en-US" sz="2000" dirty="0"/>
              <a:t>The first mass social movement catalyzed around the controversial political figure John </a:t>
            </a:r>
            <a:r>
              <a:rPr lang="en-US" sz="2000" dirty="0" err="1" smtClean="0"/>
              <a:t>Wilkes.As</a:t>
            </a:r>
            <a:r>
              <a:rPr lang="en-US" sz="2000" dirty="0" smtClean="0"/>
              <a:t> </a:t>
            </a:r>
            <a:r>
              <a:rPr lang="en-US" sz="2000" dirty="0"/>
              <a:t>editor of the paper </a:t>
            </a:r>
            <a:r>
              <a:rPr lang="en-US" sz="2000" i="1" dirty="0"/>
              <a:t>The North Briton</a:t>
            </a:r>
            <a:r>
              <a:rPr lang="en-US" sz="2000" dirty="0"/>
              <a:t>, Wilkes </a:t>
            </a:r>
            <a:r>
              <a:rPr lang="en-US" sz="2000" dirty="0" smtClean="0"/>
              <a:t>strongly </a:t>
            </a:r>
            <a:r>
              <a:rPr lang="en-US" sz="2000" dirty="0"/>
              <a:t>attacked the new administration of </a:t>
            </a:r>
            <a:r>
              <a:rPr lang="en-US" sz="2000" b="1" dirty="0"/>
              <a:t>Lord </a:t>
            </a:r>
            <a:r>
              <a:rPr lang="en-US" sz="2000" b="1" dirty="0" err="1"/>
              <a:t>Bute</a:t>
            </a:r>
            <a:r>
              <a:rPr lang="en-US" sz="2000" b="1" dirty="0"/>
              <a:t> </a:t>
            </a:r>
            <a:r>
              <a:rPr lang="en-US" sz="2000" dirty="0"/>
              <a:t>and the peace terms that the new government accepted at the 1763 Treaty of Paris at the end of the Seven Years' War. </a:t>
            </a:r>
            <a:endParaRPr lang="en-US" sz="2000" dirty="0" smtClean="0"/>
          </a:p>
          <a:p>
            <a:pPr marL="0" indent="0" algn="just">
              <a:buNone/>
            </a:pPr>
            <a:r>
              <a:rPr lang="en-US" sz="2000" dirty="0"/>
              <a:t>Charged with </a:t>
            </a:r>
            <a:r>
              <a:rPr lang="en-US" sz="2000" dirty="0" smtClean="0"/>
              <a:t>rebellious defamation, </a:t>
            </a:r>
            <a:r>
              <a:rPr lang="en-US" sz="2000" dirty="0"/>
              <a:t>Wilkes was arrested after the issue of a general warrant, a move that Wilkes denounced as unlawful - the Lord Chief Justice eventually ruled in Wilkes </a:t>
            </a:r>
            <a:r>
              <a:rPr lang="en-US" sz="2000" dirty="0" err="1"/>
              <a:t>favour</a:t>
            </a:r>
            <a:r>
              <a:rPr lang="en-US" sz="2000" dirty="0"/>
              <a:t>. As a result of this, Wilkes became a figurehead to the growing movement for popular sovereignty among the middle classes - people began chanting </a:t>
            </a:r>
            <a:r>
              <a:rPr lang="en-US" sz="2000" b="1" dirty="0"/>
              <a:t>"Wilkes and Liberty" </a:t>
            </a:r>
            <a:r>
              <a:rPr lang="en-US" sz="2000" dirty="0"/>
              <a:t>in the streets. </a:t>
            </a:r>
          </a:p>
        </p:txBody>
      </p:sp>
    </p:spTree>
    <p:extLst>
      <p:ext uri="{BB962C8B-B14F-4D97-AF65-F5344CB8AC3E}">
        <p14:creationId xmlns="" xmlns:p14="http://schemas.microsoft.com/office/powerpoint/2010/main" val="3843990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marL="0" indent="0" algn="just">
              <a:buNone/>
            </a:pPr>
            <a:r>
              <a:rPr lang="en-US" sz="2000" dirty="0"/>
              <a:t>After a later period of exile brought about by further charges of libel and </a:t>
            </a:r>
            <a:r>
              <a:rPr lang="en-US" sz="2000" dirty="0" smtClean="0"/>
              <a:t>vulgarity, </a:t>
            </a:r>
            <a:r>
              <a:rPr lang="en-US" sz="2000" dirty="0"/>
              <a:t>Wilkes stood for the Parliamentary seat at Middlesex, where most of his support was located</a:t>
            </a:r>
            <a:r>
              <a:rPr lang="en-US" sz="2000" dirty="0" smtClean="0"/>
              <a:t>. </a:t>
            </a:r>
            <a:r>
              <a:rPr lang="en-US" sz="2000" dirty="0"/>
              <a:t>When Wilkes was imprisoned in the King's Bench Prison on 10 May 1768, a mass movement of support emerged, with large demonstrations in the streets under the slogan </a:t>
            </a:r>
            <a:r>
              <a:rPr lang="en-US" sz="2000" b="1" dirty="0"/>
              <a:t>"No liberty, no King</a:t>
            </a:r>
            <a:r>
              <a:rPr lang="en-US" sz="2000" b="1" dirty="0" smtClean="0"/>
              <a:t>.”</a:t>
            </a:r>
          </a:p>
          <a:p>
            <a:pPr marL="0" indent="0" algn="just">
              <a:buNone/>
            </a:pPr>
            <a:r>
              <a:rPr lang="en-US" sz="2000" dirty="0" smtClean="0"/>
              <a:t>Exposed </a:t>
            </a:r>
            <a:r>
              <a:rPr lang="en-US" sz="2000" dirty="0"/>
              <a:t>of the right to sit in Parliament, Wilkes became an Alderman of London in 1769, and an activist group called the </a:t>
            </a:r>
            <a:r>
              <a:rPr lang="en-US" sz="2000" b="1" i="1" dirty="0"/>
              <a:t>Society for the Supporters of the Bill of Rights</a:t>
            </a:r>
            <a:r>
              <a:rPr lang="en-US" sz="2000" dirty="0"/>
              <a:t> began aggressively promoting his </a:t>
            </a:r>
            <a:r>
              <a:rPr lang="en-US" sz="2000" dirty="0" err="1" smtClean="0"/>
              <a:t>policies.This</a:t>
            </a:r>
            <a:r>
              <a:rPr lang="en-US" sz="2000" dirty="0" smtClean="0"/>
              <a:t> </a:t>
            </a:r>
            <a:r>
              <a:rPr lang="en-US" sz="2000" dirty="0"/>
              <a:t>was the first ever sustained social movement: it involved public meetings, demonstrations, the distribution of pamphlets on an unprecedented scale and the mass petition march. </a:t>
            </a:r>
            <a:endParaRPr lang="en-US" sz="2000" b="1" dirty="0" smtClean="0"/>
          </a:p>
          <a:p>
            <a:pPr marL="0" indent="0" algn="just">
              <a:buNone/>
            </a:pPr>
            <a:endParaRPr lang="en-US" b="1" baseline="30000" dirty="0"/>
          </a:p>
          <a:p>
            <a:pPr marL="0" indent="0" algn="just">
              <a:buNone/>
            </a:pPr>
            <a:endParaRPr lang="en-US" dirty="0"/>
          </a:p>
        </p:txBody>
      </p:sp>
    </p:spTree>
    <p:extLst>
      <p:ext uri="{BB962C8B-B14F-4D97-AF65-F5344CB8AC3E}">
        <p14:creationId xmlns="" xmlns:p14="http://schemas.microsoft.com/office/powerpoint/2010/main" val="298971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a:xfrm>
            <a:off x="1800740" y="1977709"/>
            <a:ext cx="8596668" cy="4240211"/>
          </a:xfrm>
        </p:spPr>
        <p:txBody>
          <a:bodyPr>
            <a:noAutofit/>
          </a:bodyPr>
          <a:lstStyle/>
          <a:p>
            <a:pPr marL="0" indent="0" algn="just">
              <a:buNone/>
            </a:pPr>
            <a:r>
              <a:rPr lang="en-US" sz="2400" dirty="0"/>
              <a:t>However, the movement was careful not to cross the line into open rebellion; - it tried to rectify the faults in governance through appeals to existing legal precedents and was conceived of as an extra-Parliamentary form of agitation to arrive at a consensual and constitutional </a:t>
            </a:r>
            <a:r>
              <a:rPr lang="en-US" sz="2400" dirty="0" smtClean="0"/>
              <a:t>arrangement. The </a:t>
            </a:r>
            <a:r>
              <a:rPr lang="en-US" sz="2400" dirty="0"/>
              <a:t>force and influence of this social movement on the streets of London compelled the authorities to concede to the movement's demands. Wilkes was returned to Parliament, general warrants were declared as unconstitutional and press freedom was extended to the coverage of Parliamentary debates. </a:t>
            </a:r>
          </a:p>
        </p:txBody>
      </p:sp>
    </p:spTree>
    <p:extLst>
      <p:ext uri="{BB962C8B-B14F-4D97-AF65-F5344CB8AC3E}">
        <p14:creationId xmlns="" xmlns:p14="http://schemas.microsoft.com/office/powerpoint/2010/main" val="149700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85000" lnSpcReduction="20000"/>
          </a:bodyPr>
          <a:lstStyle/>
          <a:p>
            <a:pPr marL="0" indent="0" algn="just">
              <a:buNone/>
            </a:pPr>
            <a:r>
              <a:rPr lang="en-US" dirty="0"/>
              <a:t>The term </a:t>
            </a:r>
            <a:r>
              <a:rPr lang="en-US" b="1" dirty="0"/>
              <a:t>"social movements" </a:t>
            </a:r>
            <a:r>
              <a:rPr lang="en-US" dirty="0"/>
              <a:t>was introduced in 1848 by the German Sociologist </a:t>
            </a:r>
            <a:r>
              <a:rPr lang="en-US" dirty="0" smtClean="0"/>
              <a:t>L.V Stein </a:t>
            </a:r>
            <a:r>
              <a:rPr lang="en-US" dirty="0"/>
              <a:t>in his book </a:t>
            </a:r>
            <a:r>
              <a:rPr lang="en-US" i="1" dirty="0"/>
              <a:t>Socialist and Communist Movements since the Third French Revolution (1848)</a:t>
            </a:r>
            <a:r>
              <a:rPr lang="en-US" dirty="0"/>
              <a:t> in which he introduced the term "social movement" into scholarly </a:t>
            </a:r>
            <a:r>
              <a:rPr lang="en-US" dirty="0" smtClean="0"/>
              <a:t>discussions</a:t>
            </a:r>
            <a:r>
              <a:rPr lang="en-US" baseline="30000" dirty="0" smtClean="0"/>
              <a:t>.</a:t>
            </a:r>
          </a:p>
          <a:p>
            <a:pPr marL="0" indent="0" algn="just">
              <a:buNone/>
            </a:pPr>
            <a:r>
              <a:rPr lang="en-US" dirty="0"/>
              <a:t>Martin Luther King Jr. was a leader in the Civil Rights Movement, one of the most famous social movements of the 20th century.</a:t>
            </a:r>
          </a:p>
          <a:p>
            <a:pPr marL="0" indent="0" algn="just">
              <a:buNone/>
            </a:pPr>
            <a:r>
              <a:rPr lang="en-US" dirty="0"/>
              <a:t>The labor movement and socialist movement of the late 19th century are seen as the </a:t>
            </a:r>
            <a:r>
              <a:rPr lang="en-US" dirty="0" smtClean="0"/>
              <a:t>perfect </a:t>
            </a:r>
            <a:r>
              <a:rPr lang="en-US" dirty="0"/>
              <a:t>social movements, leading to the formation of communist and social democratic parties and </a:t>
            </a:r>
            <a:r>
              <a:rPr lang="en-US" dirty="0" err="1"/>
              <a:t>organisations</a:t>
            </a:r>
            <a:r>
              <a:rPr lang="en-US" dirty="0"/>
              <a:t>. These tendencies were seen in poorer countries as pressure for reform continued, for example in Russia with the Russian Revolution of 1905 and of 1917, resulting in the collapse of the Czarist regime around the end of the First World </a:t>
            </a:r>
            <a:r>
              <a:rPr lang="en-US" dirty="0" smtClean="0"/>
              <a:t>War.</a:t>
            </a:r>
            <a:endParaRPr lang="en-US" dirty="0"/>
          </a:p>
        </p:txBody>
      </p:sp>
    </p:spTree>
    <p:extLst>
      <p:ext uri="{BB962C8B-B14F-4D97-AF65-F5344CB8AC3E}">
        <p14:creationId xmlns="" xmlns:p14="http://schemas.microsoft.com/office/powerpoint/2010/main" val="26019690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1074</TotalTime>
  <Words>1841</Words>
  <Application>Microsoft Office PowerPoint</Application>
  <PresentationFormat>Custom</PresentationFormat>
  <Paragraphs>100</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Solstice</vt:lpstr>
      <vt:lpstr> Social Action</vt:lpstr>
      <vt:lpstr>SOCIAL MOVEMENTS</vt:lpstr>
      <vt:lpstr>Learning Outcomes.</vt:lpstr>
      <vt:lpstr>1. Background</vt:lpstr>
      <vt:lpstr>…Contd.</vt:lpstr>
      <vt:lpstr>2. History of Social Movements</vt:lpstr>
      <vt:lpstr>…Contd.</vt:lpstr>
      <vt:lpstr>…Contd.</vt:lpstr>
      <vt:lpstr>…Contd.</vt:lpstr>
      <vt:lpstr>…Contd.</vt:lpstr>
      <vt:lpstr>3.Definitions of Social Movements</vt:lpstr>
      <vt:lpstr>4. Types of Movements</vt:lpstr>
      <vt:lpstr>…Contd.</vt:lpstr>
      <vt:lpstr>…Contd.</vt:lpstr>
      <vt:lpstr>5. Types of Leaders</vt:lpstr>
      <vt:lpstr>…Contd.</vt:lpstr>
      <vt:lpstr>6. Types of Followers</vt:lpstr>
      <vt:lpstr>…Contd.</vt:lpstr>
      <vt:lpstr>7. Types of Tactics</vt:lpstr>
      <vt:lpstr>8. Characteristics of Social Movements</vt:lpstr>
      <vt:lpstr> 9. 4 Ways in which Social Movements can be resisted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MOVEMENT</dc:title>
  <dc:creator>Ibrar</dc:creator>
  <cp:lastModifiedBy>Asif Khan</cp:lastModifiedBy>
  <cp:revision>56</cp:revision>
  <dcterms:created xsi:type="dcterms:W3CDTF">2019-04-21T10:43:36Z</dcterms:created>
  <dcterms:modified xsi:type="dcterms:W3CDTF">2020-04-02T23:55:55Z</dcterms:modified>
</cp:coreProperties>
</file>